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85" r:id="rId6"/>
    <p:sldId id="284" r:id="rId7"/>
    <p:sldId id="260" r:id="rId8"/>
    <p:sldId id="262" r:id="rId9"/>
    <p:sldId id="263" r:id="rId10"/>
    <p:sldId id="264" r:id="rId11"/>
    <p:sldId id="265" r:id="rId12"/>
    <p:sldId id="266" r:id="rId13"/>
    <p:sldId id="267" r:id="rId14"/>
    <p:sldId id="286" r:id="rId15"/>
    <p:sldId id="268" r:id="rId16"/>
    <p:sldId id="269" r:id="rId17"/>
    <p:sldId id="301" r:id="rId18"/>
    <p:sldId id="270" r:id="rId19"/>
    <p:sldId id="288" r:id="rId20"/>
    <p:sldId id="289" r:id="rId21"/>
    <p:sldId id="290" r:id="rId22"/>
    <p:sldId id="291" r:id="rId23"/>
    <p:sldId id="294" r:id="rId24"/>
    <p:sldId id="295" r:id="rId25"/>
    <p:sldId id="296" r:id="rId26"/>
    <p:sldId id="297" r:id="rId27"/>
    <p:sldId id="298" r:id="rId28"/>
    <p:sldId id="299" r:id="rId29"/>
    <p:sldId id="300" r:id="rId30"/>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7"/>
    <p:restoredTop sz="94737"/>
  </p:normalViewPr>
  <p:slideViewPr>
    <p:cSldViewPr>
      <p:cViewPr>
        <p:scale>
          <a:sx n="104" d="100"/>
          <a:sy n="104" d="100"/>
        </p:scale>
        <p:origin x="144" y="640"/>
      </p:cViewPr>
      <p:guideLst>
        <p:guide orient="horz" pos="2160"/>
        <p:guide pos="35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17/09/2024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6</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15</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17/09/2024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17/09/2024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4" name="Picture 2"/>
          <p:cNvPicPr>
            <a:picLocks noChangeAspect="1" noChangeArrowheads="1"/>
          </p:cNvPicPr>
          <p:nvPr/>
        </p:nvPicPr>
        <p:blipFill>
          <a:blip r:embed="rId2"/>
          <a:stretch/>
        </p:blipFill>
        <p:spPr bwMode="auto">
          <a:xfrm>
            <a:off x="7411360" y="1646494"/>
            <a:ext cx="4421596" cy="4119322"/>
          </a:xfrm>
          <a:prstGeom prst="rect">
            <a:avLst/>
          </a:prstGeom>
          <a:noFill/>
        </p:spPr>
      </p:pic>
      <p:pic>
        <p:nvPicPr>
          <p:cNvPr id="6" name="Picture 5"/>
          <p:cNvPicPr>
            <a:picLocks noChangeAspect="1"/>
          </p:cNvPicPr>
          <p:nvPr/>
        </p:nvPicPr>
        <p:blipFill>
          <a:blip r:embed="rId3"/>
          <a:stretch/>
        </p:blipFill>
        <p:spPr bwMode="auto">
          <a:xfrm>
            <a:off x="8510841" y="1835550"/>
            <a:ext cx="545591" cy="545591"/>
          </a:xfrm>
          <a:prstGeom prst="rect">
            <a:avLst/>
          </a:prstGeom>
        </p:spPr>
      </p:pic>
      <p:pic>
        <p:nvPicPr>
          <p:cNvPr id="7" name="Picture 6"/>
          <p:cNvPicPr>
            <a:picLocks noChangeAspect="1"/>
          </p:cNvPicPr>
          <p:nvPr/>
        </p:nvPicPr>
        <p:blipFill>
          <a:blip r:embed="rId3"/>
          <a:stretch/>
        </p:blipFill>
        <p:spPr bwMode="auto">
          <a:xfrm>
            <a:off x="8238045" y="3809504"/>
            <a:ext cx="545591" cy="545591"/>
          </a:xfrm>
          <a:prstGeom prst="rect">
            <a:avLst/>
          </a:prstGeom>
        </p:spPr>
      </p:pic>
      <p:pic>
        <p:nvPicPr>
          <p:cNvPr id="8" name="Picture 7"/>
          <p:cNvPicPr>
            <a:picLocks noChangeAspect="1"/>
          </p:cNvPicPr>
          <p:nvPr/>
        </p:nvPicPr>
        <p:blipFill>
          <a:blip r:embed="rId4"/>
          <a:stretch/>
        </p:blipFill>
        <p:spPr bwMode="auto">
          <a:xfrm>
            <a:off x="9831470" y="2381141"/>
            <a:ext cx="467154" cy="467154"/>
          </a:xfrm>
          <a:prstGeom prst="rect">
            <a:avLst/>
          </a:prstGeom>
        </p:spPr>
      </p:pic>
      <p:pic>
        <p:nvPicPr>
          <p:cNvPr id="9" name="Picture 8"/>
          <p:cNvPicPr>
            <a:picLocks noChangeAspect="1"/>
          </p:cNvPicPr>
          <p:nvPr/>
        </p:nvPicPr>
        <p:blipFill>
          <a:blip r:embed="rId4"/>
          <a:stretch/>
        </p:blipFill>
        <p:spPr bwMode="auto">
          <a:xfrm>
            <a:off x="9388581" y="3472578"/>
            <a:ext cx="467154" cy="4671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chemeClr val="accent2">
                    <a:lumMod val="75000"/>
                  </a:schemeClr>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7" name="Picture 16">
            <a:extLst>
              <a:ext uri="{FF2B5EF4-FFF2-40B4-BE49-F238E27FC236}">
                <a16:creationId xmlns:a16="http://schemas.microsoft.com/office/drawing/2014/main" id="{4922F260-0F86-323E-2D5D-F8B56964799F}"/>
              </a:ext>
            </a:extLst>
          </p:cNvPr>
          <p:cNvPicPr>
            <a:picLocks noChangeAspect="1"/>
          </p:cNvPicPr>
          <p:nvPr/>
        </p:nvPicPr>
        <p:blipFill>
          <a:blip r:embed="rId5"/>
          <a:stretch>
            <a:fillRect/>
          </a:stretch>
        </p:blipFill>
        <p:spPr>
          <a:xfrm>
            <a:off x="8147107" y="3789215"/>
            <a:ext cx="377807" cy="405739"/>
          </a:xfrm>
          <a:prstGeom prst="rect">
            <a:avLst/>
          </a:prstGeom>
        </p:spPr>
      </p:pic>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pic>
        <p:nvPicPr>
          <p:cNvPr id="19" name="Picture 18">
            <a:extLst>
              <a:ext uri="{FF2B5EF4-FFF2-40B4-BE49-F238E27FC236}">
                <a16:creationId xmlns:a16="http://schemas.microsoft.com/office/drawing/2014/main" id="{C5C17BE4-5340-CD71-589E-302741131B38}"/>
              </a:ext>
            </a:extLst>
          </p:cNvPr>
          <p:cNvPicPr>
            <a:picLocks noChangeAspect="1"/>
          </p:cNvPicPr>
          <p:nvPr/>
        </p:nvPicPr>
        <p:blipFill>
          <a:blip r:embed="rId5"/>
          <a:stretch>
            <a:fillRect/>
          </a:stretch>
        </p:blipFill>
        <p:spPr bwMode="auto">
          <a:xfrm>
            <a:off x="9696400" y="5317372"/>
            <a:ext cx="377807" cy="405739"/>
          </a:xfrm>
          <a:prstGeom prst="rect">
            <a:avLst/>
          </a:prstGeom>
        </p:spPr>
      </p:pic>
      <p:sp>
        <p:nvSpPr>
          <p:cNvPr id="5" name="TextBox 4">
            <a:extLst>
              <a:ext uri="{FF2B5EF4-FFF2-40B4-BE49-F238E27FC236}">
                <a16:creationId xmlns:a16="http://schemas.microsoft.com/office/drawing/2014/main" id="{9E3802BA-F974-89EB-6210-6529FC53E42C}"/>
              </a:ext>
            </a:extLst>
          </p:cNvPr>
          <p:cNvSpPr txBox="1"/>
          <p:nvPr/>
        </p:nvSpPr>
        <p:spPr bwMode="auto">
          <a:xfrm>
            <a:off x="10811429" y="1764411"/>
            <a:ext cx="1265090"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chemeClr val="accent2">
                    <a:lumMod val="75000"/>
                  </a:schemeClr>
                </a:solidFill>
                <a:effectLst/>
                <a:latin typeface="Helvetica" pitchFamily="2" charset="0"/>
              </a:rPr>
              <a:t>partial_average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@study nodes</a:t>
            </a:r>
          </a:p>
          <a:p>
            <a:endParaRPr lang="en-NL" sz="1050" i="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CHALLENGE</a:t>
              </a:r>
              <a:endParaRPr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232202"/>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chemeClr val="accent2">
                    <a:lumMod val="75000"/>
                  </a:schemeClr>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dirty="0"/>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pic>
        <p:nvPicPr>
          <p:cNvPr id="3" name="Picture 2"/>
          <p:cNvPicPr>
            <a:picLocks noChangeAspect="1"/>
          </p:cNvPicPr>
          <p:nvPr/>
        </p:nvPicPr>
        <p:blipFill>
          <a:blip r:embed="rId3"/>
          <a:stretch/>
        </p:blipFill>
        <p:spPr bwMode="auto">
          <a:xfrm>
            <a:off x="8256240" y="2085032"/>
            <a:ext cx="3416300" cy="3238500"/>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4"/>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346-6C52-7298-3FE8-14B679B5C452}"/>
              </a:ext>
            </a:extLst>
          </p:cNvPr>
          <p:cNvSpPr>
            <a:spLocks noGrp="1"/>
          </p:cNvSpPr>
          <p:nvPr>
            <p:ph type="title"/>
          </p:nvPr>
        </p:nvSpPr>
        <p:spPr/>
        <p:txBody>
          <a:bodyPr/>
          <a:lstStyle/>
          <a:p>
            <a:r>
              <a:rPr lang="en-GB" dirty="0"/>
              <a:t>Running a federated algorithm</a:t>
            </a:r>
            <a:endParaRPr lang="en-NL" dirty="0"/>
          </a:p>
        </p:txBody>
      </p:sp>
      <p:pic>
        <p:nvPicPr>
          <p:cNvPr id="5" name="Picture 4">
            <a:extLst>
              <a:ext uri="{FF2B5EF4-FFF2-40B4-BE49-F238E27FC236}">
                <a16:creationId xmlns:a16="http://schemas.microsoft.com/office/drawing/2014/main" id="{7D566830-BB08-AEAD-A6CB-CC6F56464D0A}"/>
              </a:ext>
            </a:extLst>
          </p:cNvPr>
          <p:cNvPicPr>
            <a:picLocks noChangeAspect="1"/>
          </p:cNvPicPr>
          <p:nvPr/>
        </p:nvPicPr>
        <p:blipFill>
          <a:blip r:embed="rId2"/>
          <a:stretch>
            <a:fillRect/>
          </a:stretch>
        </p:blipFill>
        <p:spPr>
          <a:xfrm>
            <a:off x="191344" y="1484784"/>
            <a:ext cx="5249075" cy="1872208"/>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839149F-02A8-CA3B-3B73-8596C4A7F24B}"/>
              </a:ext>
            </a:extLst>
          </p:cNvPr>
          <p:cNvPicPr>
            <a:picLocks noChangeAspect="1"/>
          </p:cNvPicPr>
          <p:nvPr/>
        </p:nvPicPr>
        <p:blipFill>
          <a:blip r:embed="rId3"/>
          <a:stretch>
            <a:fillRect/>
          </a:stretch>
        </p:blipFill>
        <p:spPr>
          <a:xfrm>
            <a:off x="1364794" y="1942675"/>
            <a:ext cx="3536731" cy="357455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435EA7-28D3-3EB6-63A0-3DFC6D01269B}"/>
              </a:ext>
            </a:extLst>
          </p:cNvPr>
          <p:cNvPicPr>
            <a:picLocks noChangeAspect="1"/>
          </p:cNvPicPr>
          <p:nvPr/>
        </p:nvPicPr>
        <p:blipFill>
          <a:blip r:embed="rId4"/>
          <a:stretch>
            <a:fillRect/>
          </a:stretch>
        </p:blipFill>
        <p:spPr>
          <a:xfrm>
            <a:off x="2887583" y="2564904"/>
            <a:ext cx="4790559" cy="352988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BD2761D-7FAF-C3A6-13F4-CC2533C8BFB3}"/>
              </a:ext>
            </a:extLst>
          </p:cNvPr>
          <p:cNvPicPr>
            <a:picLocks noChangeAspect="1"/>
          </p:cNvPicPr>
          <p:nvPr/>
        </p:nvPicPr>
        <p:blipFill>
          <a:blip r:embed="rId5"/>
          <a:stretch>
            <a:fillRect/>
          </a:stretch>
        </p:blipFill>
        <p:spPr>
          <a:xfrm>
            <a:off x="4727848" y="4197569"/>
            <a:ext cx="5475562" cy="20374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543C76F-E482-E63B-51F4-2654D18A3844}"/>
              </a:ext>
            </a:extLst>
          </p:cNvPr>
          <p:cNvPicPr>
            <a:picLocks noChangeAspect="1"/>
          </p:cNvPicPr>
          <p:nvPr/>
        </p:nvPicPr>
        <p:blipFill>
          <a:blip r:embed="rId6"/>
          <a:stretch>
            <a:fillRect/>
          </a:stretch>
        </p:blipFill>
        <p:spPr>
          <a:xfrm>
            <a:off x="7453514" y="3438617"/>
            <a:ext cx="4129785" cy="2005896"/>
          </a:xfrm>
          <a:prstGeom prst="rect">
            <a:avLst/>
          </a:prstGeom>
          <a:effectLst>
            <a:outerShdw blurRad="63500" sx="102000" sy="102000" algn="ctr" rotWithShape="0">
              <a:prstClr val="black">
                <a:alpha val="40000"/>
              </a:prstClr>
            </a:outerShdw>
          </a:effectLst>
        </p:spPr>
      </p:pic>
      <p:grpSp>
        <p:nvGrpSpPr>
          <p:cNvPr id="14" name="Group 13">
            <a:extLst>
              <a:ext uri="{FF2B5EF4-FFF2-40B4-BE49-F238E27FC236}">
                <a16:creationId xmlns:a16="http://schemas.microsoft.com/office/drawing/2014/main" id="{E7149851-EA6A-C528-F488-78833ECD227A}"/>
              </a:ext>
            </a:extLst>
          </p:cNvPr>
          <p:cNvGrpSpPr/>
          <p:nvPr/>
        </p:nvGrpSpPr>
        <p:grpSpPr bwMode="auto">
          <a:xfrm>
            <a:off x="941689" y="999371"/>
            <a:ext cx="1905026" cy="408020"/>
            <a:chOff x="941689" y="999371"/>
            <a:chExt cx="1905026" cy="408020"/>
          </a:xfrm>
        </p:grpSpPr>
        <p:sp>
          <p:nvSpPr>
            <p:cNvPr id="15" name="Rectangle 14">
              <a:extLst>
                <a:ext uri="{FF2B5EF4-FFF2-40B4-BE49-F238E27FC236}">
                  <a16:creationId xmlns:a16="http://schemas.microsoft.com/office/drawing/2014/main" id="{D1458313-2976-8DB1-35A0-5941559A01C1}"/>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6" name="TextBox 15">
              <a:extLst>
                <a:ext uri="{FF2B5EF4-FFF2-40B4-BE49-F238E27FC236}">
                  <a16:creationId xmlns:a16="http://schemas.microsoft.com/office/drawing/2014/main" id="{64E77349-9C4D-985D-35D5-344DDD878182}"/>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17" name="Graphic 16" descr="Lightning bolt with solid fill">
              <a:extLst>
                <a:ext uri="{FF2B5EF4-FFF2-40B4-BE49-F238E27FC236}">
                  <a16:creationId xmlns:a16="http://schemas.microsoft.com/office/drawing/2014/main" id="{5916BB51-83A4-493E-10C5-19C18A5E752E}"/>
                </a:ext>
              </a:extLst>
            </p:cNvPr>
            <p:cNvPicPr>
              <a:picLocks noChangeAspect="1"/>
            </p:cNvPicPr>
            <p:nvPr/>
          </p:nvPicPr>
          <p:blipFill>
            <a:blip r:embed="rId7"/>
            <a:stretch/>
          </p:blipFill>
          <p:spPr bwMode="auto">
            <a:xfrm>
              <a:off x="1001543" y="1050785"/>
              <a:ext cx="309674" cy="309674"/>
            </a:xfrm>
            <a:prstGeom prst="rect">
              <a:avLst/>
            </a:prstGeom>
          </p:spPr>
        </p:pic>
      </p:grpSp>
    </p:spTree>
    <p:extLst>
      <p:ext uri="{BB962C8B-B14F-4D97-AF65-F5344CB8AC3E}">
        <p14:creationId xmlns:p14="http://schemas.microsoft.com/office/powerpoint/2010/main" val="272636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GB" sz="2000" b="0" i="0" dirty="0" err="1">
                <a:solidFill>
                  <a:srgbClr val="383838"/>
                </a:solidFill>
                <a:effectLst/>
                <a:latin typeface="Mulish"/>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792193" y="1764411"/>
            <a:ext cx="1303562"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00B050"/>
                </a:solidFill>
                <a:effectLst/>
                <a:latin typeface="Helvetica" pitchFamily="2" charset="0"/>
              </a:rPr>
              <a:t>central_average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@Elderberry.</a:t>
            </a:r>
          </a:p>
          <a:p>
            <a:endParaRPr lang="en-NL" sz="1050" i="1" dirty="0"/>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spTree>
    <p:extLst>
      <p:ext uri="{BB962C8B-B14F-4D97-AF65-F5344CB8AC3E}">
        <p14:creationId xmlns:p14="http://schemas.microsoft.com/office/powerpoint/2010/main" val="182661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pic>
        <p:nvPicPr>
          <p:cNvPr id="4" name="Picture 3">
            <a:extLst>
              <a:ext uri="{FF2B5EF4-FFF2-40B4-BE49-F238E27FC236}">
                <a16:creationId xmlns:a16="http://schemas.microsoft.com/office/drawing/2014/main" id="{8FB1E2C6-961D-E420-6DC3-672ECB69F702}"/>
              </a:ext>
            </a:extLst>
          </p:cNvPr>
          <p:cNvPicPr>
            <a:picLocks noChangeAspect="1"/>
          </p:cNvPicPr>
          <p:nvPr/>
        </p:nvPicPr>
        <p:blipFill>
          <a:blip r:embed="rId8"/>
          <a:stretch/>
        </p:blipFill>
        <p:spPr bwMode="auto">
          <a:xfrm>
            <a:off x="7464152" y="2442038"/>
            <a:ext cx="3416300" cy="3238500"/>
          </a:xfrm>
          <a:prstGeom prst="rect">
            <a:avLst/>
          </a:prstGeom>
          <a:effectLst>
            <a:outerShdw blurRad="50800" dist="38100" dir="2700000" algn="tl" rotWithShape="0">
              <a:prstClr val="black">
                <a:alpha val="40000"/>
              </a:prstClr>
            </a:outerShdw>
          </a:effectLst>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662541"/>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6" name="Group 5">
            <a:extLst>
              <a:ext uri="{FF2B5EF4-FFF2-40B4-BE49-F238E27FC236}">
                <a16:creationId xmlns:a16="http://schemas.microsoft.com/office/drawing/2014/main" id="{FCD606E6-C69E-1884-A847-5E48EC10AE7E}"/>
              </a:ext>
            </a:extLst>
          </p:cNvPr>
          <p:cNvGrpSpPr/>
          <p:nvPr/>
        </p:nvGrpSpPr>
        <p:grpSpPr bwMode="auto">
          <a:xfrm>
            <a:off x="3791744" y="4726708"/>
            <a:ext cx="4706515" cy="1273742"/>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10410895" cy="5816977"/>
          </a:xfrm>
          <a:prstGeom prst="rect">
            <a:avLst/>
          </a:prstGeom>
          <a:noFill/>
        </p:spPr>
        <p:txBody>
          <a:bodyPr wrap="square">
            <a:spAutoFit/>
          </a:bodyPr>
          <a:lstStyle/>
          <a:p>
            <a:pPr algn="just">
              <a:defRPr/>
            </a:pPr>
            <a:r>
              <a:rPr lang="en-GB" sz="2400" dirty="0">
                <a:solidFill>
                  <a:srgbClr val="383838"/>
                </a:solidFill>
                <a:latin typeface="Mulish"/>
              </a:rPr>
              <a:t>Discussion points:</a:t>
            </a:r>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Why does the V6 UI let you select only a single organization for the central function?</a:t>
            </a:r>
          </a:p>
          <a:p>
            <a:pPr marL="457200" indent="-457200" algn="just">
              <a:buFont typeface="Arial" panose="020B0604020202020204" pitchFamily="34" charset="0"/>
              <a:buChar char="•"/>
              <a:defRPr/>
            </a:pPr>
            <a:r>
              <a:rPr lang="en-GB" sz="2400" b="0" i="0" dirty="0">
                <a:solidFill>
                  <a:srgbClr val="212529"/>
                </a:solidFill>
                <a:latin typeface="Mulish"/>
              </a:rPr>
              <a:t>Why does one of the nodes show up as a Main process and also as a Child one? </a:t>
            </a:r>
          </a:p>
          <a:p>
            <a:pPr marL="457200" indent="-457200" algn="just">
              <a:buFont typeface="Arial" panose="020B0604020202020204" pitchFamily="34" charset="0"/>
              <a:buChar char="•"/>
              <a:defRPr/>
            </a:pPr>
            <a:r>
              <a:rPr lang="en-GB" sz="2400" b="0" i="0" dirty="0">
                <a:solidFill>
                  <a:srgbClr val="212529"/>
                </a:solidFill>
                <a:latin typeface="Mulish"/>
              </a:rPr>
              <a:t>Can you spot on the </a:t>
            </a:r>
            <a:r>
              <a:rPr lang="en-GB" sz="2400" dirty="0">
                <a:solidFill>
                  <a:srgbClr val="212529"/>
                </a:solidFill>
                <a:latin typeface="Mulish"/>
              </a:rPr>
              <a:t>algorithm source code: </a:t>
            </a:r>
            <a:r>
              <a:rPr lang="en-GB" sz="2400" b="1" dirty="0">
                <a:hlinkClick r:id="rId3"/>
              </a:rPr>
              <a:t>https://bit.ly/v6-federa</a:t>
            </a:r>
            <a:r>
              <a:rPr lang="en-GB" sz="2400" b="1" dirty="0">
                <a:hlinkClick r:id="rId3"/>
              </a:rPr>
              <a:t>r</a:t>
            </a:r>
            <a:r>
              <a:rPr lang="en-GB" sz="2400" b="1" dirty="0">
                <a:hlinkClick r:id="rId3"/>
              </a:rPr>
              <a:t>ted-avg</a:t>
            </a:r>
            <a:r>
              <a:rPr lang="en-GB" sz="2400" b="1" dirty="0"/>
              <a:t> </a:t>
            </a:r>
            <a:r>
              <a:rPr lang="en-GB" sz="2400" dirty="0"/>
              <a:t>why does this happen?</a:t>
            </a:r>
          </a:p>
          <a:p>
            <a:pPr marL="457200" indent="-457200" algn="just">
              <a:buFont typeface="Arial" panose="020B0604020202020204" pitchFamily="34" charset="0"/>
              <a:buChar char="•"/>
              <a:defRPr/>
            </a:pPr>
            <a:r>
              <a:rPr lang="en-GB" sz="2400" dirty="0"/>
              <a:t>In the same source code, can you identify </a:t>
            </a:r>
            <a:r>
              <a:rPr lang="en-GB" sz="2400" b="0" i="0" dirty="0">
                <a:solidFill>
                  <a:srgbClr val="383838"/>
                </a:solidFill>
                <a:effectLst/>
                <a:latin typeface="Mulish"/>
              </a:rPr>
              <a:t>where the JSON data you saw on Challenge 3 was created?</a:t>
            </a:r>
          </a:p>
          <a:p>
            <a:pPr marL="457200" indent="-457200" algn="just">
              <a:buFont typeface="Arial" panose="020B0604020202020204" pitchFamily="34" charset="0"/>
              <a:buChar char="•"/>
              <a:defRPr/>
            </a:pPr>
            <a:r>
              <a:rPr lang="en-GB" sz="2400" b="0" i="0" dirty="0">
                <a:solidFill>
                  <a:srgbClr val="383838"/>
                </a:solidFill>
                <a:effectLst/>
                <a:latin typeface="Mulish"/>
              </a:rPr>
              <a:t>Given the source code above, why does the </a:t>
            </a:r>
            <a:r>
              <a:rPr lang="en-GB" sz="2400" b="1" i="1" dirty="0">
                <a:solidFill>
                  <a:srgbClr val="00B050"/>
                </a:solidFill>
                <a:latin typeface="Mulish"/>
              </a:rPr>
              <a:t> </a:t>
            </a:r>
            <a:r>
              <a:rPr lang="en-GB" sz="2400" b="1" i="1" dirty="0" err="1">
                <a:solidFill>
                  <a:srgbClr val="00B050"/>
                </a:solidFill>
                <a:latin typeface="Mulish"/>
              </a:rPr>
              <a:t>central_average</a:t>
            </a:r>
            <a:r>
              <a:rPr lang="en-GB" sz="2400" b="1" i="1" dirty="0">
                <a:solidFill>
                  <a:srgbClr val="00B050"/>
                </a:solidFill>
                <a:latin typeface="Mulish"/>
              </a:rPr>
              <a:t> </a:t>
            </a:r>
            <a:r>
              <a:rPr lang="en-GB" sz="2400" b="0" i="0" dirty="0">
                <a:solidFill>
                  <a:srgbClr val="383838"/>
                </a:solidFill>
                <a:effectLst/>
                <a:latin typeface="Mulish"/>
              </a:rPr>
              <a:t>function, unlike </a:t>
            </a:r>
            <a:r>
              <a:rPr lang="en-US" sz="2400" b="1" i="1" dirty="0">
                <a:solidFill>
                  <a:schemeClr val="accent2">
                    <a:lumMod val="75000"/>
                  </a:schemeClr>
                </a:solidFill>
              </a:rPr>
              <a:t> </a:t>
            </a:r>
            <a:r>
              <a:rPr lang="en-US" sz="2400" b="1" i="1" dirty="0" err="1">
                <a:solidFill>
                  <a:schemeClr val="accent2">
                    <a:lumMod val="75000"/>
                  </a:schemeClr>
                </a:solidFill>
              </a:rPr>
              <a:t>partial_average</a:t>
            </a:r>
            <a:r>
              <a:rPr lang="en-GB" sz="2400" b="0" i="0" dirty="0">
                <a:solidFill>
                  <a:srgbClr val="383838"/>
                </a:solidFill>
                <a:effectLst/>
                <a:latin typeface="Mulish"/>
              </a:rPr>
              <a:t>, </a:t>
            </a:r>
            <a:r>
              <a:rPr lang="en-GB" sz="2400" b="1" i="0" dirty="0">
                <a:solidFill>
                  <a:srgbClr val="383838"/>
                </a:solidFill>
                <a:effectLst/>
                <a:latin typeface="Mulish"/>
              </a:rPr>
              <a:t>not</a:t>
            </a:r>
            <a:r>
              <a:rPr lang="en-GB" sz="2400" b="0" i="0" dirty="0">
                <a:solidFill>
                  <a:srgbClr val="383838"/>
                </a:solidFill>
                <a:effectLst/>
                <a:latin typeface="Mulish"/>
              </a:rPr>
              <a:t> get any data as an input?</a:t>
            </a:r>
            <a:endParaRPr lang="en-GB" sz="2400" dirty="0"/>
          </a:p>
          <a:p>
            <a:pPr marL="457200" indent="-457200" algn="just">
              <a:buFont typeface="Arial" panose="020B0604020202020204" pitchFamily="34" charset="0"/>
              <a:buChar char="•"/>
              <a:defRPr/>
            </a:pPr>
            <a:endParaRPr lang="en-NL" sz="2400" b="1" dirty="0"/>
          </a:p>
          <a:p>
            <a:pPr marL="457200" indent="-457200" algn="just">
              <a:buFont typeface="Arial" panose="020B0604020202020204" pitchFamily="34" charset="0"/>
              <a:buChar char="•"/>
              <a:defRPr/>
            </a:pP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11306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00B05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chemeClr val="accent2">
                    <a:lumMod val="75000"/>
                  </a:schemeClr>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00B05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chemeClr val="accent2">
                    <a:lumMod val="75000"/>
                  </a:schemeClr>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3659" y="1700808"/>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600056" y="242088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9192344" y="330214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11" name="Picture 10">
            <a:extLst>
              <a:ext uri="{FF2B5EF4-FFF2-40B4-BE49-F238E27FC236}">
                <a16:creationId xmlns:a16="http://schemas.microsoft.com/office/drawing/2014/main" id="{D22C4BD2-DECE-21C0-A6AC-A476535A063E}"/>
              </a:ext>
            </a:extLst>
          </p:cNvPr>
          <p:cNvPicPr>
            <a:picLocks noChangeAspect="1"/>
          </p:cNvPicPr>
          <p:nvPr/>
        </p:nvPicPr>
        <p:blipFill>
          <a:blip r:embed="rId4"/>
          <a:stretch>
            <a:fillRect/>
          </a:stretch>
        </p:blipFill>
        <p:spPr>
          <a:xfrm>
            <a:off x="7410543" y="4440893"/>
            <a:ext cx="2880320" cy="2246650"/>
          </a:xfrm>
          <a:prstGeom prst="rect">
            <a:avLst/>
          </a:prstGeom>
        </p:spPr>
      </p:pic>
      <p:sp>
        <p:nvSpPr>
          <p:cNvPr id="12" name="Rectangle 11">
            <a:extLst>
              <a:ext uri="{FF2B5EF4-FFF2-40B4-BE49-F238E27FC236}">
                <a16:creationId xmlns:a16="http://schemas.microsoft.com/office/drawing/2014/main" id="{538E8FBB-06E5-CF3C-7210-00B4ACAA7E8D}"/>
              </a:ext>
            </a:extLst>
          </p:cNvPr>
          <p:cNvSpPr/>
          <p:nvPr/>
        </p:nvSpPr>
        <p:spPr>
          <a:xfrm>
            <a:off x="7464152" y="6021288"/>
            <a:ext cx="2088232" cy="720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7837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847207"/>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speculate, based on your understanding of the </a:t>
            </a:r>
            <a:r>
              <a:rPr lang="en-GB" sz="2400" b="1" dirty="0">
                <a:solidFill>
                  <a:srgbClr val="383838"/>
                </a:solidFill>
                <a:latin typeface="Mulish"/>
              </a:rPr>
              <a:t>federated average </a:t>
            </a:r>
            <a:r>
              <a:rPr lang="en-GB" sz="2400" dirty="0">
                <a:solidFill>
                  <a:srgbClr val="383838"/>
                </a:solidFill>
                <a:latin typeface="Mulish"/>
              </a:rPr>
              <a:t>algorithm, and its source code: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BA0F69A-60A9-0EE1-C9FC-770E61C58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711" y="1418344"/>
            <a:ext cx="5951984" cy="22141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416480" y="1542866"/>
            <a:ext cx="545591" cy="545591"/>
          </a:xfrm>
          <a:prstGeom prst="rect">
            <a:avLst/>
          </a:prstGeom>
        </p:spPr>
      </p:pic>
    </p:spTree>
    <p:extLst>
      <p:ext uri="{BB962C8B-B14F-4D97-AF65-F5344CB8AC3E}">
        <p14:creationId xmlns:p14="http://schemas.microsoft.com/office/powerpoint/2010/main" val="9524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when executing</a:t>
            </a:r>
            <a:r>
              <a:rPr lang="en-GB" sz="2400" b="1" i="0" dirty="0">
                <a:solidFill>
                  <a:schemeClr val="accent2">
                    <a:lumMod val="75000"/>
                  </a:schemeClr>
                </a:solidFill>
                <a:effectLst/>
                <a:latin typeface="Mulish"/>
              </a:rPr>
              <a:t> </a:t>
            </a:r>
            <a:r>
              <a:rPr lang="en-GB" sz="2400" b="1" i="1" dirty="0" err="1">
                <a:solidFill>
                  <a:schemeClr val="accent2">
                    <a:lumMod val="75000"/>
                  </a:schemeClr>
                </a:solidFill>
                <a:effectLst/>
                <a:latin typeface="Mulish"/>
              </a:rPr>
              <a:t>partial_average</a:t>
            </a:r>
            <a:r>
              <a:rPr lang="en-US" dirty="0"/>
              <a:t>?</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6"/>
          <a:stretch>
            <a:fillRect/>
          </a:stretch>
        </p:blipFill>
        <p:spPr>
          <a:xfrm>
            <a:off x="7119596" y="38463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6"/>
          <a:stretch>
            <a:fillRect/>
          </a:stretch>
        </p:blipFill>
        <p:spPr bwMode="auto">
          <a:xfrm>
            <a:off x="7119596" y="117620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939540"/>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a:t>
            </a:r>
            <a:r>
              <a:rPr lang="en-GB" b="1" dirty="0">
                <a:solidFill>
                  <a:srgbClr val="383838"/>
                </a:solidFill>
                <a:latin typeface="Mulish"/>
              </a:rPr>
              <a:t>non-numerical</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400" b="0" i="0" dirty="0">
                <a:solidFill>
                  <a:srgbClr val="383838"/>
                </a:solidFill>
                <a:effectLst/>
                <a:latin typeface="Mulish"/>
              </a:rPr>
              <a:t>Look at the logs and discuss the following:</a:t>
            </a:r>
          </a:p>
          <a:p>
            <a:pPr algn="l"/>
            <a:endParaRPr lang="en-GB" sz="2400" b="0" i="0" dirty="0">
              <a:solidFill>
                <a:srgbClr val="383838"/>
              </a:solidFill>
              <a:effectLst/>
              <a:latin typeface="Mulish"/>
            </a:endParaRPr>
          </a:p>
          <a:p>
            <a:pPr algn="l">
              <a:buFont typeface="+mj-lt"/>
              <a:buAutoNum type="arabicPeriod"/>
            </a:pPr>
            <a:r>
              <a:rPr lang="en-GB" sz="2400" b="0" i="0" dirty="0">
                <a:solidFill>
                  <a:srgbClr val="212529"/>
                </a:solidFill>
                <a:effectLst/>
                <a:latin typeface="Mulish"/>
              </a:rPr>
              <a:t> Why did both </a:t>
            </a:r>
            <a:r>
              <a:rPr lang="en-GB" sz="2400" b="0" i="0" dirty="0" err="1">
                <a:solidFill>
                  <a:srgbClr val="212529"/>
                </a:solidFill>
                <a:effectLst/>
                <a:latin typeface="Mulish"/>
              </a:rPr>
              <a:t>partial_function</a:t>
            </a:r>
            <a:r>
              <a:rPr lang="en-GB" sz="2400" b="0" i="0" dirty="0">
                <a:solidFill>
                  <a:srgbClr val="212529"/>
                </a:solidFill>
                <a:effectLst/>
                <a:latin typeface="Mulish"/>
              </a:rPr>
              <a:t> and </a:t>
            </a:r>
            <a:r>
              <a:rPr lang="en-GB" sz="2400" b="0" i="0" dirty="0" err="1">
                <a:solidFill>
                  <a:srgbClr val="212529"/>
                </a:solidFill>
                <a:effectLst/>
                <a:latin typeface="Mulish"/>
              </a:rPr>
              <a:t>central_function</a:t>
            </a:r>
            <a:r>
              <a:rPr lang="en-GB" sz="2400" b="0" i="0" dirty="0">
                <a:solidFill>
                  <a:srgbClr val="212529"/>
                </a:solidFill>
                <a:effectLst/>
                <a:latin typeface="Mulish"/>
              </a:rPr>
              <a:t> crash? Check the source code </a:t>
            </a:r>
            <a:r>
              <a:rPr lang="en-GB" sz="2400" b="1" dirty="0">
                <a:hlinkClick r:id="rId3"/>
              </a:rPr>
              <a:t>https://bit.ly/v6-federarted-avg</a:t>
            </a:r>
            <a:endParaRPr lang="en-GB" sz="2400" b="0" i="0" dirty="0">
              <a:solidFill>
                <a:srgbClr val="212529"/>
              </a:solidFill>
              <a:effectLst/>
              <a:latin typeface="Mulish"/>
            </a:endParaRPr>
          </a:p>
        </p:txBody>
      </p:sp>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00B05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00B05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2114688" y="2340047"/>
            <a:ext cx="7962623" cy="1384995"/>
          </a:xfrm>
          <a:prstGeom prst="rect">
            <a:avLst/>
          </a:prstGeom>
          <a:noFill/>
        </p:spPr>
        <p:txBody>
          <a:bodyPr wrap="square">
            <a:spAutoFit/>
          </a:bodyPr>
          <a:lstStyle/>
          <a:p>
            <a:pPr algn="ct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a:t>
            </a:r>
            <a:r>
              <a:rPr lang="nl-NL" sz="2800" b="0" i="0" dirty="0" err="1">
                <a:solidFill>
                  <a:srgbClr val="383838"/>
                </a:solidFill>
                <a:latin typeface="Mulish"/>
              </a:rPr>
              <a:t>see</a:t>
            </a:r>
            <a:r>
              <a:rPr lang="nl-NL" sz="2800" b="0" i="0" dirty="0">
                <a:solidFill>
                  <a:srgbClr val="383838"/>
                </a:solidFill>
                <a:latin typeface="Mulish"/>
              </a:rPr>
              <a:t> </a:t>
            </a:r>
            <a:r>
              <a:rPr lang="nl-NL" sz="2800" b="0" i="0" dirty="0" err="1">
                <a:solidFill>
                  <a:srgbClr val="383838"/>
                </a:solidFill>
                <a:latin typeface="Mulish"/>
              </a:rPr>
              <a:t>if</a:t>
            </a:r>
            <a:r>
              <a:rPr lang="nl-NL" sz="2800" b="0" i="0" dirty="0">
                <a:solidFill>
                  <a:srgbClr val="383838"/>
                </a:solidFill>
                <a:latin typeface="Mulish"/>
              </a:rPr>
              <a:t> </a:t>
            </a:r>
            <a:r>
              <a:rPr lang="nl-NL" sz="2800" b="0" i="0" dirty="0" err="1">
                <a:solidFill>
                  <a:srgbClr val="383838"/>
                </a:solidFill>
                <a:latin typeface="Mulish"/>
              </a:rPr>
              <a:t>you</a:t>
            </a:r>
            <a:r>
              <a:rPr lang="nl-NL" sz="2800" b="0" i="0" dirty="0">
                <a:solidFill>
                  <a:srgbClr val="383838"/>
                </a:solidFill>
                <a:latin typeface="Mulish"/>
              </a:rPr>
              <a:t> </a:t>
            </a:r>
            <a:r>
              <a:rPr lang="nl-NL" sz="2800" b="0" i="0" dirty="0" err="1">
                <a:solidFill>
                  <a:srgbClr val="383838"/>
                </a:solidFill>
                <a:latin typeface="Mulish"/>
              </a:rPr>
              <a:t>can</a:t>
            </a:r>
            <a:r>
              <a:rPr lang="nl-NL" sz="2800" b="0" i="0" dirty="0">
                <a:solidFill>
                  <a:srgbClr val="383838"/>
                </a:solidFill>
                <a:latin typeface="Mulish"/>
              </a:rPr>
              <a:t> run a different </a:t>
            </a:r>
            <a:r>
              <a:rPr lang="nl-NL" sz="2800" b="0" i="0" dirty="0" err="1">
                <a:solidFill>
                  <a:srgbClr val="383838"/>
                </a:solidFill>
                <a:latin typeface="Mulish"/>
              </a:rPr>
              <a:t>algorithm</a:t>
            </a:r>
            <a:r>
              <a:rPr lang="nl-NL" sz="2800" b="0" i="0" dirty="0">
                <a:solidFill>
                  <a:srgbClr val="383838"/>
                </a:solidFill>
                <a:latin typeface="Mulish"/>
              </a:rPr>
              <a:t> </a:t>
            </a:r>
            <a:r>
              <a:rPr lang="nl-NL" sz="2800" b="0" i="0" dirty="0" err="1">
                <a:solidFill>
                  <a:srgbClr val="383838"/>
                </a:solidFill>
                <a:latin typeface="Mulish"/>
              </a:rPr>
              <a:t>than</a:t>
            </a:r>
            <a:r>
              <a:rPr lang="nl-NL" sz="2800" b="0" i="0" dirty="0">
                <a:solidFill>
                  <a:srgbClr val="383838"/>
                </a:solidFill>
                <a:latin typeface="Mulish"/>
              </a:rPr>
              <a:t> </a:t>
            </a:r>
            <a:r>
              <a:rPr lang="nl-NL" sz="2800" b="0" i="0" dirty="0" err="1">
                <a:solidFill>
                  <a:srgbClr val="383838"/>
                </a:solidFill>
                <a:latin typeface="Mulish"/>
              </a:rPr>
              <a:t>the</a:t>
            </a:r>
            <a:r>
              <a:rPr lang="nl-NL" sz="2800" b="0" i="0" dirty="0">
                <a:solidFill>
                  <a:srgbClr val="383838"/>
                </a:solidFill>
                <a:latin typeface="Mulish"/>
              </a:rPr>
              <a:t> </a:t>
            </a:r>
            <a:r>
              <a:rPr lang="nl-NL" sz="2800" b="0" i="0" dirty="0" err="1">
                <a:solidFill>
                  <a:srgbClr val="383838"/>
                </a:solidFill>
                <a:latin typeface="Mulish"/>
              </a:rPr>
              <a:t>average</a:t>
            </a:r>
            <a:r>
              <a:rPr lang="nl-NL" sz="2800" b="0" i="0" dirty="0">
                <a:solidFill>
                  <a:srgbClr val="383838"/>
                </a:solidFill>
                <a:latin typeface="Mulish"/>
              </a:rPr>
              <a:t> we have </a:t>
            </a:r>
            <a:r>
              <a:rPr lang="nl-NL" sz="2800" b="0" i="0" dirty="0" err="1">
                <a:solidFill>
                  <a:srgbClr val="383838"/>
                </a:solidFill>
                <a:latin typeface="Mulish"/>
              </a:rPr>
              <a:t>used</a:t>
            </a:r>
            <a:r>
              <a:rPr lang="nl-NL" sz="2800" b="0" i="0" dirty="0">
                <a:solidFill>
                  <a:srgbClr val="383838"/>
                </a:solidFill>
                <a:latin typeface="Mulish"/>
              </a:rPr>
              <a:t> </a:t>
            </a:r>
            <a:r>
              <a:rPr lang="nl-NL" sz="2800" b="0" i="0" dirty="0" err="1">
                <a:solidFill>
                  <a:srgbClr val="383838"/>
                </a:solidFill>
                <a:latin typeface="Mulish"/>
              </a:rPr>
              <a:t>so</a:t>
            </a:r>
            <a:r>
              <a:rPr lang="nl-NL" sz="2800" b="0" i="0" dirty="0">
                <a:solidFill>
                  <a:srgbClr val="383838"/>
                </a:solidFill>
                <a:latin typeface="Mulish"/>
              </a:rPr>
              <a:t> far</a:t>
            </a:r>
            <a:r>
              <a:rPr lang="nl-NL" sz="2800" dirty="0">
                <a:solidFill>
                  <a:srgbClr val="383838"/>
                </a:solidFill>
                <a:latin typeface="Mulish"/>
              </a:rPr>
              <a:t>:</a:t>
            </a:r>
          </a:p>
          <a:p>
            <a:pPr algn="ctr">
              <a:defRPr/>
            </a:pPr>
            <a:endParaRPr lang="nl-NL" sz="2800" b="0" i="0" dirty="0">
              <a:solidFill>
                <a:srgbClr val="383838"/>
              </a:solidFill>
              <a:effectLst/>
              <a:latin typeface="Mulish"/>
            </a:endParaRPr>
          </a:p>
        </p:txBody>
      </p:sp>
      <p:pic>
        <p:nvPicPr>
          <p:cNvPr id="9" name="Graphic 8" descr="Lightning bolt with solid fill">
            <a:extLst>
              <a:ext uri="{FF2B5EF4-FFF2-40B4-BE49-F238E27FC236}">
                <a16:creationId xmlns:a16="http://schemas.microsoft.com/office/drawing/2014/main" id="{A7A7B0B2-54E3-75B7-0EAE-7075C86061C2}"/>
              </a:ext>
            </a:extLst>
          </p:cNvPr>
          <p:cNvPicPr>
            <a:picLocks noChangeAspect="1"/>
          </p:cNvPicPr>
          <p:nvPr/>
        </p:nvPicPr>
        <p:blipFill>
          <a:blip r:embed="rId2"/>
          <a:stretch/>
        </p:blipFill>
        <p:spPr bwMode="auto">
          <a:xfrm>
            <a:off x="3899328" y="5168695"/>
            <a:ext cx="337072" cy="309674"/>
          </a:xfrm>
          <a:prstGeom prst="rect">
            <a:avLst/>
          </a:prstGeom>
        </p:spPr>
      </p:pic>
      <p:grpSp>
        <p:nvGrpSpPr>
          <p:cNvPr id="10" name="Group 9">
            <a:extLst>
              <a:ext uri="{FF2B5EF4-FFF2-40B4-BE49-F238E27FC236}">
                <a16:creationId xmlns:a16="http://schemas.microsoft.com/office/drawing/2014/main" id="{7441C48E-7A0A-C711-DC87-34C11641448C}"/>
              </a:ext>
            </a:extLst>
          </p:cNvPr>
          <p:cNvGrpSpPr/>
          <p:nvPr/>
        </p:nvGrpSpPr>
        <p:grpSpPr bwMode="auto">
          <a:xfrm>
            <a:off x="3791744" y="4726708"/>
            <a:ext cx="4706515" cy="1273742"/>
            <a:chOff x="941689" y="864637"/>
            <a:chExt cx="4323960" cy="1273742"/>
          </a:xfrm>
        </p:grpSpPr>
        <p:sp>
          <p:nvSpPr>
            <p:cNvPr id="11" name="Rectangle 10">
              <a:extLst>
                <a:ext uri="{FF2B5EF4-FFF2-40B4-BE49-F238E27FC236}">
                  <a16:creationId xmlns:a16="http://schemas.microsoft.com/office/drawing/2014/main" id="{853DA488-6A38-D109-5D75-F2C6873D5B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2" name="TextBox 11">
              <a:extLst>
                <a:ext uri="{FF2B5EF4-FFF2-40B4-BE49-F238E27FC236}">
                  <a16:creationId xmlns:a16="http://schemas.microsoft.com/office/drawing/2014/main" id="{9020945A-D592-77F9-E504-006D645554B9}"/>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b="1" dirty="0">
                  <a:solidFill>
                    <a:schemeClr val="bg1"/>
                  </a:solidFill>
                </a:rPr>
                <a:t>This time, choose the </a:t>
              </a:r>
              <a:r>
                <a:rPr lang="en-GB" sz="1400" b="1" i="1" dirty="0" err="1">
                  <a:solidFill>
                    <a:schemeClr val="bg1"/>
                  </a:solidFill>
                </a:rPr>
                <a:t>kaplan_meier</a:t>
              </a:r>
              <a:r>
                <a:rPr lang="en-GB" sz="1400" b="1" i="1" dirty="0">
                  <a:solidFill>
                    <a:schemeClr val="bg1"/>
                  </a:solidFill>
                </a:rPr>
                <a:t> (</a:t>
              </a:r>
              <a:r>
                <a:rPr lang="en-GB" sz="1400" b="1" i="1" dirty="0" err="1">
                  <a:solidFill>
                    <a:schemeClr val="bg1"/>
                  </a:solidFill>
                </a:rPr>
                <a:t>cvs</a:t>
              </a:r>
              <a:r>
                <a:rPr lang="en-GB" sz="1400" b="1" i="1" dirty="0">
                  <a:solidFill>
                    <a:schemeClr val="bg1"/>
                  </a:solidFill>
                </a:rPr>
                <a:t>)</a:t>
              </a:r>
              <a:r>
                <a:rPr lang="en-GB" sz="1400" b="1" dirty="0">
                  <a:solidFill>
                    <a:schemeClr val="bg1"/>
                  </a:solidFill>
                </a:rPr>
                <a:t> database!</a:t>
              </a:r>
              <a:endParaRPr b="1" dirty="0"/>
            </a:p>
          </p:txBody>
        </p:sp>
        <p:pic>
          <p:nvPicPr>
            <p:cNvPr id="13" name="Graphic 10" descr="Lightning bolt with solid fill">
              <a:extLst>
                <a:ext uri="{FF2B5EF4-FFF2-40B4-BE49-F238E27FC236}">
                  <a16:creationId xmlns:a16="http://schemas.microsoft.com/office/drawing/2014/main" id="{C3F24C98-FA90-104B-1783-638286532061}"/>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14" name="Picture 13">
            <a:extLst>
              <a:ext uri="{FF2B5EF4-FFF2-40B4-BE49-F238E27FC236}">
                <a16:creationId xmlns:a16="http://schemas.microsoft.com/office/drawing/2014/main" id="{42CCC212-9512-F57B-3438-431086E66EA0}"/>
              </a:ext>
            </a:extLst>
          </p:cNvPr>
          <p:cNvPicPr>
            <a:picLocks noChangeAspect="1"/>
          </p:cNvPicPr>
          <p:nvPr/>
        </p:nvPicPr>
        <p:blipFill>
          <a:blip r:embed="rId3"/>
          <a:stretch>
            <a:fillRect/>
          </a:stretch>
        </p:blipFill>
        <p:spPr>
          <a:xfrm>
            <a:off x="3906895" y="3466955"/>
            <a:ext cx="4394200" cy="660400"/>
          </a:xfrm>
          <a:prstGeom prst="rect">
            <a:avLst/>
          </a:prstGeom>
        </p:spPr>
      </p:pic>
    </p:spTree>
    <p:extLst>
      <p:ext uri="{BB962C8B-B14F-4D97-AF65-F5344CB8AC3E}">
        <p14:creationId xmlns:p14="http://schemas.microsoft.com/office/powerpoint/2010/main" val="12876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The scenario – checking v6 concepts!</a:t>
            </a: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3"/>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4" name="Picture 12"/>
          <p:cNvPicPr>
            <a:picLocks noChangeAspect="1" noChangeArrowheads="1"/>
          </p:cNvPicPr>
          <p:nvPr/>
        </p:nvPicPr>
        <p:blipFill>
          <a:blip r:embed="rId4"/>
          <a:stretch/>
        </p:blipFill>
        <p:spPr bwMode="auto">
          <a:xfrm>
            <a:off x="8063671" y="3764444"/>
            <a:ext cx="2690468" cy="109354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(a.k.a. the collaboration) will initially work on two studies: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Study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pic>
        <p:nvPicPr>
          <p:cNvPr id="3082" name="Picture 10"/>
          <p:cNvPicPr>
            <a:picLocks noChangeAspect="1" noChangeArrowheads="1"/>
          </p:cNvPicPr>
          <p:nvPr/>
        </p:nvPicPr>
        <p:blipFill>
          <a:blip r:embed="rId3"/>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4"/>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sp>
        <p:nvSpPr>
          <p:cNvPr id="5" name="Rounded Rectangle 4">
            <a:extLst>
              <a:ext uri="{FF2B5EF4-FFF2-40B4-BE49-F238E27FC236}">
                <a16:creationId xmlns:a16="http://schemas.microsoft.com/office/drawing/2014/main" id="{356E4A07-AEF3-3B46-1548-D04855AF5197}"/>
              </a:ext>
            </a:extLst>
          </p:cNvPr>
          <p:cNvSpPr/>
          <p:nvPr/>
        </p:nvSpPr>
        <p:spPr>
          <a:xfrm>
            <a:off x="911424" y="3501008"/>
            <a:ext cx="3673624" cy="2663463"/>
          </a:xfrm>
          <a:prstGeom prst="roundRect">
            <a:avLst/>
          </a:prstGeom>
          <a:noFill/>
          <a:ln w="444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8186300C-B6DF-CF8E-A35A-65B4828D5F85}"/>
              </a:ext>
            </a:extLst>
          </p:cNvPr>
          <p:cNvSpPr/>
          <p:nvPr/>
        </p:nvSpPr>
        <p:spPr bwMode="auto">
          <a:xfrm>
            <a:off x="739762" y="964703"/>
            <a:ext cx="2259894" cy="3400401"/>
          </a:xfrm>
          <a:prstGeom prst="round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57405DFE-FCCD-3A04-C41C-F7F03290BDCB}"/>
              </a:ext>
            </a:extLst>
          </p:cNvPr>
          <p:cNvSpPr txBox="1"/>
          <p:nvPr/>
        </p:nvSpPr>
        <p:spPr>
          <a:xfrm>
            <a:off x="3143672" y="6099724"/>
            <a:ext cx="1099981" cy="369332"/>
          </a:xfrm>
          <a:prstGeom prst="rect">
            <a:avLst/>
          </a:prstGeom>
          <a:noFill/>
        </p:spPr>
        <p:txBody>
          <a:bodyPr wrap="none" rtlCol="0">
            <a:spAutoFit/>
          </a:bodyPr>
          <a:lstStyle/>
          <a:p>
            <a:r>
              <a:rPr lang="en-NL" b="1" dirty="0">
                <a:solidFill>
                  <a:schemeClr val="accent1">
                    <a:lumMod val="60000"/>
                    <a:lumOff val="40000"/>
                  </a:schemeClr>
                </a:solidFill>
              </a:rPr>
              <a:t>GGA2024</a:t>
            </a:r>
          </a:p>
        </p:txBody>
      </p:sp>
      <p:sp>
        <p:nvSpPr>
          <p:cNvPr id="8" name="TextBox 7">
            <a:extLst>
              <a:ext uri="{FF2B5EF4-FFF2-40B4-BE49-F238E27FC236}">
                <a16:creationId xmlns:a16="http://schemas.microsoft.com/office/drawing/2014/main" id="{FE6F5117-0437-159E-AE98-B8AB43D58931}"/>
              </a:ext>
            </a:extLst>
          </p:cNvPr>
          <p:cNvSpPr txBox="1"/>
          <p:nvPr/>
        </p:nvSpPr>
        <p:spPr bwMode="auto">
          <a:xfrm>
            <a:off x="2971616" y="997818"/>
            <a:ext cx="1237839" cy="369332"/>
          </a:xfrm>
          <a:prstGeom prst="rect">
            <a:avLst/>
          </a:prstGeom>
          <a:noFill/>
        </p:spPr>
        <p:txBody>
          <a:bodyPr wrap="none" rtlCol="0">
            <a:spAutoFit/>
          </a:bodyPr>
          <a:lstStyle/>
          <a:p>
            <a:r>
              <a:rPr lang="en-NL" b="1" dirty="0">
                <a:solidFill>
                  <a:schemeClr val="accent6">
                    <a:lumMod val="60000"/>
                    <a:lumOff val="40000"/>
                  </a:schemeClr>
                </a:solidFill>
              </a:rPr>
              <a:t>AGOT2024</a:t>
            </a:r>
          </a:p>
        </p:txBody>
      </p:sp>
    </p:spTree>
    <p:extLst>
      <p:ext uri="{BB962C8B-B14F-4D97-AF65-F5344CB8AC3E}">
        <p14:creationId xmlns:p14="http://schemas.microsoft.com/office/powerpoint/2010/main" val="313926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11121</TotalTime>
  <Words>1520</Words>
  <Application>Microsoft Macintosh PowerPoint</Application>
  <DocSecurity>0</DocSecurity>
  <PresentationFormat>Widescreen</PresentationFormat>
  <Paragraphs>193</Paragraphs>
  <Slides>29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Helvetica</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245</cp:revision>
  <dcterms:created xsi:type="dcterms:W3CDTF">2024-08-23T13:33:44Z</dcterms:created>
  <dcterms:modified xsi:type="dcterms:W3CDTF">2024-09-23T10:24:08Z</dcterms:modified>
  <cp:category/>
  <dc:identifier/>
  <cp:contentStatus/>
  <dc:language/>
  <cp:version/>
</cp:coreProperties>
</file>